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1"/>
  </p:notesMasterIdLst>
  <p:sldIdLst>
    <p:sldId id="256" r:id="rId2"/>
    <p:sldId id="286" r:id="rId3"/>
    <p:sldId id="275" r:id="rId4"/>
    <p:sldId id="274" r:id="rId5"/>
    <p:sldId id="276" r:id="rId6"/>
    <p:sldId id="278" r:id="rId7"/>
    <p:sldId id="277" r:id="rId8"/>
    <p:sldId id="279" r:id="rId9"/>
    <p:sldId id="289" r:id="rId10"/>
    <p:sldId id="265" r:id="rId11"/>
    <p:sldId id="266" r:id="rId12"/>
    <p:sldId id="284" r:id="rId13"/>
    <p:sldId id="288" r:id="rId14"/>
    <p:sldId id="272" r:id="rId15"/>
    <p:sldId id="273" r:id="rId16"/>
    <p:sldId id="280" r:id="rId17"/>
    <p:sldId id="281" r:id="rId18"/>
    <p:sldId id="287"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3B70FD46-52FC-4AE9-AE2A-B0CEED7FBEF6}">
          <p14:sldIdLst>
            <p14:sldId id="256"/>
          </p14:sldIdLst>
        </p14:section>
        <p14:section name="Back to the Basics – Rules and Laws and EO’s, Oh My!" id="{B3CBBE1F-E625-4D4D-857A-3406940B6AB9}">
          <p14:sldIdLst>
            <p14:sldId id="286"/>
            <p14:sldId id="275"/>
            <p14:sldId id="274"/>
            <p14:sldId id="276"/>
            <p14:sldId id="278"/>
            <p14:sldId id="277"/>
            <p14:sldId id="279"/>
            <p14:sldId id="289"/>
          </p14:sldIdLst>
        </p14:section>
        <p14:section name="Immigration Fact vs. Myth – Can you tell them apart?" id="{075E2D6E-4E17-4ECD-81FB-2A374F5510F2}">
          <p14:sldIdLst>
            <p14:sldId id="265"/>
            <p14:sldId id="266"/>
          </p14:sldIdLst>
        </p14:section>
        <p14:section name="Communicating the Right Stuff" id="{E457A35A-D9BB-4009-9ADA-9D590758FCB8}">
          <p14:sldIdLst>
            <p14:sldId id="284"/>
            <p14:sldId id="288"/>
            <p14:sldId id="272"/>
            <p14:sldId id="273"/>
          </p14:sldIdLst>
        </p14:section>
        <p14:section name="Advocacy Tools and Resources – Let’s Effect Change" id="{DC7AC08F-B781-4141-B28F-06FB83FE763C}">
          <p14:sldIdLst>
            <p14:sldId id="280"/>
            <p14:sldId id="281"/>
            <p14:sldId id="287"/>
          </p14:sldIdLst>
        </p14:section>
        <p14:section name="Questions/discussion" id="{B4F797C8-D884-4C4C-89B3-9392B82CE141}">
          <p14:sldIdLst>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1" autoAdjust="0"/>
    <p:restoredTop sz="94660"/>
  </p:normalViewPr>
  <p:slideViewPr>
    <p:cSldViewPr snapToGrid="0">
      <p:cViewPr varScale="1">
        <p:scale>
          <a:sx n="77" d="100"/>
          <a:sy n="77" d="100"/>
        </p:scale>
        <p:origin x="182" y="58"/>
      </p:cViewPr>
      <p:guideLst/>
    </p:cSldViewPr>
  </p:slideViewPr>
  <p:notesTextViewPr>
    <p:cViewPr>
      <p:scale>
        <a:sx n="1" d="1"/>
        <a:sy n="1" d="1"/>
      </p:scale>
      <p:origin x="0" y="0"/>
    </p:cViewPr>
  </p:notesTextViewPr>
  <p:notesViewPr>
    <p:cSldViewPr snapToGrid="0">
      <p:cViewPr varScale="1">
        <p:scale>
          <a:sx n="59" d="100"/>
          <a:sy n="59" d="100"/>
        </p:scale>
        <p:origin x="2379"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99EFC-2BC0-468E-AA98-85FA5644FCB8}"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C5149-E2FD-44B2-BD44-874020952FFB}" type="slidenum">
              <a:rPr lang="en-US" smtClean="0"/>
              <a:t>‹#›</a:t>
            </a:fld>
            <a:endParaRPr lang="en-US"/>
          </a:p>
        </p:txBody>
      </p:sp>
    </p:spTree>
    <p:extLst>
      <p:ext uri="{BB962C8B-B14F-4D97-AF65-F5344CB8AC3E}">
        <p14:creationId xmlns:p14="http://schemas.microsoft.com/office/powerpoint/2010/main" val="106791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two terms are not synonyms, only closely correlated: statements of policy are almost always issued in documents classified as guidance, and guidance documents to the public often include statements of policy.) Guidance and statements of policy are not legally binding on the public because they have not gone through the required procedures to become "legislative" rules binding on the public (depending on the rule, hearing, notice, comment, publication). However, when stated in mandatory language, they can bind the agency itself. They have only hortatory effect on the public, and those affected can challenge the agency's right to enforce the policy statement or guidance against the public.</a:t>
            </a:r>
          </a:p>
          <a:p>
            <a:pPr lvl="1"/>
            <a:r>
              <a:rPr lang="en-US" dirty="0"/>
              <a:t> In the late 1990s and early 2000s, many agencies were bypassing the APA’s requirements for rulemaking by tucking rules into informal documents like agency staff manuals and the like.</a:t>
            </a:r>
          </a:p>
        </p:txBody>
      </p:sp>
      <p:sp>
        <p:nvSpPr>
          <p:cNvPr id="4" name="Slide Number Placeholder 3"/>
          <p:cNvSpPr>
            <a:spLocks noGrp="1"/>
          </p:cNvSpPr>
          <p:nvPr>
            <p:ph type="sldNum" sz="quarter" idx="10"/>
          </p:nvPr>
        </p:nvSpPr>
        <p:spPr/>
        <p:txBody>
          <a:bodyPr/>
          <a:lstStyle/>
          <a:p>
            <a:fld id="{E3BC5149-E2FD-44B2-BD44-874020952FFB}" type="slidenum">
              <a:rPr lang="en-US" smtClean="0"/>
              <a:t>6</a:t>
            </a:fld>
            <a:endParaRPr lang="en-US"/>
          </a:p>
        </p:txBody>
      </p:sp>
    </p:spTree>
    <p:extLst>
      <p:ext uri="{BB962C8B-B14F-4D97-AF65-F5344CB8AC3E}">
        <p14:creationId xmlns:p14="http://schemas.microsoft.com/office/powerpoint/2010/main" val="4084506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966D749E-2CF7-4A9C-8C4F-09B76E73EDD2}" type="datetimeFigureOut">
              <a:rPr lang="en-US" smtClean="0"/>
              <a:t>11/9/2017</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34300BA-3FC8-4818-BB12-DC9B2437BF30}"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01184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D749E-2CF7-4A9C-8C4F-09B76E73EDD2}"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199427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966D749E-2CF7-4A9C-8C4F-09B76E73EDD2}" type="datetimeFigureOut">
              <a:rPr lang="en-US" smtClean="0"/>
              <a:t>11/9/2017</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234300BA-3FC8-4818-BB12-DC9B2437BF30}"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952353"/>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D749E-2CF7-4A9C-8C4F-09B76E73EDD2}"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138251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966D749E-2CF7-4A9C-8C4F-09B76E73EDD2}" type="datetimeFigureOut">
              <a:rPr lang="en-US" smtClean="0"/>
              <a:t>11/9/2017</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34300BA-3FC8-4818-BB12-DC9B2437BF30}"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721811"/>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6D749E-2CF7-4A9C-8C4F-09B76E73EDD2}"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299059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6D749E-2CF7-4A9C-8C4F-09B76E73EDD2}"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285661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6D749E-2CF7-4A9C-8C4F-09B76E73EDD2}"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163649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D749E-2CF7-4A9C-8C4F-09B76E73EDD2}"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254240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6D749E-2CF7-4A9C-8C4F-09B76E73EDD2}"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258496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6D749E-2CF7-4A9C-8C4F-09B76E73EDD2}"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00BA-3FC8-4818-BB12-DC9B2437BF30}" type="slidenum">
              <a:rPr lang="en-US" smtClean="0"/>
              <a:t>‹#›</a:t>
            </a:fld>
            <a:endParaRPr lang="en-US"/>
          </a:p>
        </p:txBody>
      </p:sp>
    </p:spTree>
    <p:extLst>
      <p:ext uri="{BB962C8B-B14F-4D97-AF65-F5344CB8AC3E}">
        <p14:creationId xmlns:p14="http://schemas.microsoft.com/office/powerpoint/2010/main" val="78385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966D749E-2CF7-4A9C-8C4F-09B76E73EDD2}" type="datetimeFigureOut">
              <a:rPr lang="en-US" smtClean="0"/>
              <a:t>11/9/2017</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34300BA-3FC8-4818-BB12-DC9B2437BF30}"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603242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kathleen@gasparianimmigra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usiness-standard.com/search?type=news&amp;q=barack+obama" TargetMode="External"/><Relationship Id="rId7" Type="http://schemas.openxmlformats.org/officeDocument/2006/relationships/hyperlink" Target="http://www.business-standard.com/article/current-affairs/trump-s-stance-on-opt-extension-may-divert-indian-stem-students-elsewhere-117013001021_1.html" TargetMode="External"/><Relationship Id="rId2" Type="http://schemas.openxmlformats.org/officeDocument/2006/relationships/hyperlink" Target="http://www.business-standard.com/search?type=news&amp;q=stem+students"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www.uscis.gov/ilink/docView/SLB/HTML/SLB/0-0-0-1/0-0-0-11261/0-0-0-17197.html" TargetMode="External"/><Relationship Id="rId4" Type="http://schemas.openxmlformats.org/officeDocument/2006/relationships/hyperlink" Target="https://studyinthestates.dhs.gov/"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ndependent.co.uk/news/world/americas/usa-partly-suspends-visa-services-turkey-a7989771.html" TargetMode="External"/><Relationship Id="rId2" Type="http://schemas.openxmlformats.org/officeDocument/2006/relationships/hyperlink" Target="http://www.independent.co.uk/topic/Turkey"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JUDSeb2zHQ0?rel=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967" y="659417"/>
            <a:ext cx="10177503" cy="4268965"/>
          </a:xfrm>
        </p:spPr>
        <p:txBody>
          <a:bodyPr>
            <a:normAutofit/>
          </a:bodyPr>
          <a:lstStyle/>
          <a:p>
            <a:r>
              <a:rPr lang="en-US" sz="6600" dirty="0"/>
              <a:t/>
            </a:r>
            <a:br>
              <a:rPr lang="en-US" sz="6600" dirty="0"/>
            </a:br>
            <a:r>
              <a:rPr lang="en-US" sz="6600" dirty="0"/>
              <a:t>Checks and Balances: Fighting Myths with Facts</a:t>
            </a:r>
          </a:p>
        </p:txBody>
      </p:sp>
      <p:sp>
        <p:nvSpPr>
          <p:cNvPr id="3" name="Subtitle 2"/>
          <p:cNvSpPr>
            <a:spLocks noGrp="1"/>
          </p:cNvSpPr>
          <p:nvPr>
            <p:ph type="subTitle" idx="1"/>
          </p:nvPr>
        </p:nvSpPr>
        <p:spPr>
          <a:xfrm>
            <a:off x="1154955" y="4777380"/>
            <a:ext cx="8825658" cy="1304638"/>
          </a:xfrm>
        </p:spPr>
        <p:txBody>
          <a:bodyPr>
            <a:normAutofit/>
          </a:bodyPr>
          <a:lstStyle/>
          <a:p>
            <a:r>
              <a:rPr lang="en-US" dirty="0" smtClean="0"/>
              <a:t>Kathleen </a:t>
            </a:r>
            <a:r>
              <a:rPr lang="en-US" dirty="0"/>
              <a:t>Gasparian, Gasparian </a:t>
            </a:r>
            <a:r>
              <a:rPr lang="en-US" dirty="0" smtClean="0"/>
              <a:t>Immigration</a:t>
            </a:r>
          </a:p>
          <a:p>
            <a:r>
              <a:rPr lang="en-US" dirty="0" smtClean="0"/>
              <a:t>504 262 9878</a:t>
            </a:r>
          </a:p>
          <a:p>
            <a:r>
              <a:rPr lang="en-US" dirty="0" smtClean="0">
                <a:hlinkClick r:id="rId2"/>
              </a:rPr>
              <a:t>kathleen@gasparianimmigration.com</a:t>
            </a:r>
            <a:r>
              <a:rPr lang="en-US" dirty="0" smtClean="0"/>
              <a:t> </a:t>
            </a:r>
            <a:endParaRPr lang="en-US" dirty="0"/>
          </a:p>
        </p:txBody>
      </p:sp>
    </p:spTree>
    <p:extLst>
      <p:ext uri="{BB962C8B-B14F-4D97-AF65-F5344CB8AC3E}">
        <p14:creationId xmlns:p14="http://schemas.microsoft.com/office/powerpoint/2010/main" val="405203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vs. Fact</a:t>
            </a:r>
          </a:p>
        </p:txBody>
      </p:sp>
      <p:sp>
        <p:nvSpPr>
          <p:cNvPr id="3" name="Content Placeholder 2"/>
          <p:cNvSpPr>
            <a:spLocks noGrp="1"/>
          </p:cNvSpPr>
          <p:nvPr>
            <p:ph sz="half" idx="1"/>
          </p:nvPr>
        </p:nvSpPr>
        <p:spPr>
          <a:xfrm>
            <a:off x="5517931" y="559677"/>
            <a:ext cx="6248400" cy="4605069"/>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smtClean="0"/>
              <a:t>“</a:t>
            </a:r>
            <a:r>
              <a:rPr lang="en-US" dirty="0"/>
              <a:t>OPT allows foreign </a:t>
            </a:r>
            <a:r>
              <a:rPr lang="en-US" dirty="0">
                <a:hlinkClick r:id="rId2"/>
              </a:rPr>
              <a:t>STEM students </a:t>
            </a:r>
            <a:r>
              <a:rPr lang="en-US" dirty="0"/>
              <a:t>to extend their stay in the US after completion of studies for 6-12 months under student visa. Foreign students are found to make use of OPT to either look for jobs or apply for further education or simply float around till the OPT term expires. The regime of previous US president </a:t>
            </a:r>
            <a:r>
              <a:rPr lang="en-US" dirty="0">
                <a:hlinkClick r:id="rId3"/>
              </a:rPr>
              <a:t>Barack Obama </a:t>
            </a:r>
            <a:r>
              <a:rPr lang="en-US" dirty="0"/>
              <a:t>had looked to extend the same to over three years but ran out of time with the country going into elections.</a:t>
            </a:r>
          </a:p>
          <a:p>
            <a:pPr marL="0" indent="0">
              <a:buNone/>
            </a:pPr>
            <a:r>
              <a:rPr lang="en-US" dirty="0"/>
              <a:t>However, now the Trump administration has prepared a draft that looks to revoke extension of OPT. What's more, according to Indian education consultants, the new administration could altogether revoke OPT which could also impact students planning to study abroad in the US</a:t>
            </a:r>
            <a:r>
              <a:rPr lang="en-US" dirty="0" smtClean="0"/>
              <a:t>.”</a:t>
            </a:r>
            <a:endParaRPr lang="en-US" dirty="0"/>
          </a:p>
        </p:txBody>
      </p:sp>
      <p:sp>
        <p:nvSpPr>
          <p:cNvPr id="4" name="Content Placeholder 3"/>
          <p:cNvSpPr>
            <a:spLocks noGrp="1"/>
          </p:cNvSpPr>
          <p:nvPr>
            <p:ph sz="half" idx="2"/>
          </p:nvPr>
        </p:nvSpPr>
        <p:spPr>
          <a:xfrm>
            <a:off x="5517931" y="5307723"/>
            <a:ext cx="6248400" cy="1429407"/>
          </a:xfrm>
        </p:spPr>
        <p:txBody>
          <a:bodyPr>
            <a:normAutofit fontScale="85000" lnSpcReduction="10000"/>
          </a:bodyPr>
          <a:lstStyle/>
          <a:p>
            <a:r>
              <a:rPr lang="en-US" dirty="0" smtClean="0"/>
              <a:t>Rule-Making vs. Executive Order</a:t>
            </a:r>
          </a:p>
          <a:p>
            <a:r>
              <a:rPr lang="en-US" dirty="0" smtClean="0"/>
              <a:t>Go to the source! </a:t>
            </a:r>
          </a:p>
          <a:p>
            <a:pPr lvl="1"/>
            <a:r>
              <a:rPr lang="en-US" dirty="0" smtClean="0">
                <a:hlinkClick r:id="rId4"/>
              </a:rPr>
              <a:t>Study in the States</a:t>
            </a:r>
            <a:endParaRPr lang="en-US" dirty="0" smtClean="0"/>
          </a:p>
          <a:p>
            <a:pPr lvl="1"/>
            <a:r>
              <a:rPr lang="en-US" dirty="0" smtClean="0">
                <a:hlinkClick r:id="rId5"/>
              </a:rPr>
              <a:t>CFR </a:t>
            </a:r>
            <a:endParaRPr lang="en-US" dirty="0" smtClean="0"/>
          </a:p>
          <a:p>
            <a:endParaRPr lang="en-US" dirty="0"/>
          </a:p>
        </p:txBody>
      </p:sp>
      <p:pic>
        <p:nvPicPr>
          <p:cNvPr id="5" name="Picture 4"/>
          <p:cNvPicPr>
            <a:picLocks noChangeAspect="1"/>
          </p:cNvPicPr>
          <p:nvPr/>
        </p:nvPicPr>
        <p:blipFill>
          <a:blip r:embed="rId6"/>
          <a:stretch>
            <a:fillRect/>
          </a:stretch>
        </p:blipFill>
        <p:spPr>
          <a:xfrm>
            <a:off x="54178" y="2469931"/>
            <a:ext cx="5249550" cy="1963315"/>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4178" y="5512170"/>
            <a:ext cx="5127422" cy="738664"/>
          </a:xfrm>
          <a:prstGeom prst="rect">
            <a:avLst/>
          </a:prstGeom>
          <a:noFill/>
        </p:spPr>
        <p:txBody>
          <a:bodyPr wrap="square" rtlCol="0">
            <a:spAutoFit/>
          </a:bodyPr>
          <a:lstStyle/>
          <a:p>
            <a:r>
              <a:rPr lang="en-US" sz="1400" dirty="0">
                <a:hlinkClick r:id="rId7"/>
              </a:rPr>
              <a:t>http://</a:t>
            </a:r>
            <a:r>
              <a:rPr lang="en-US" sz="1400" dirty="0" smtClean="0">
                <a:hlinkClick r:id="rId7"/>
              </a:rPr>
              <a:t>www.business-standard.com/article/current-affairs/trump-s-stance-on-opt-extension-may-divert-indian-stem-students-elsewhere-117013001021_1.html</a:t>
            </a:r>
            <a:r>
              <a:rPr lang="en-US" sz="1400" dirty="0" smtClean="0"/>
              <a:t> </a:t>
            </a:r>
            <a:endParaRPr lang="en-US" sz="1400" dirty="0"/>
          </a:p>
        </p:txBody>
      </p:sp>
    </p:spTree>
    <p:extLst>
      <p:ext uri="{BB962C8B-B14F-4D97-AF65-F5344CB8AC3E}">
        <p14:creationId xmlns:p14="http://schemas.microsoft.com/office/powerpoint/2010/main" val="357623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vs. Fact</a:t>
            </a:r>
          </a:p>
        </p:txBody>
      </p:sp>
      <p:sp>
        <p:nvSpPr>
          <p:cNvPr id="3" name="Content Placeholder 2"/>
          <p:cNvSpPr>
            <a:spLocks noGrp="1"/>
          </p:cNvSpPr>
          <p:nvPr>
            <p:ph sz="half" idx="1"/>
          </p:nvPr>
        </p:nvSpPr>
        <p:spPr>
          <a:xfrm>
            <a:off x="5658573" y="439342"/>
            <a:ext cx="6248400" cy="400653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smtClean="0"/>
              <a:t>“The </a:t>
            </a:r>
            <a:r>
              <a:rPr lang="en-US" dirty="0"/>
              <a:t>US has announced it is reducing visa services at its diplomatic facilities in </a:t>
            </a:r>
            <a:r>
              <a:rPr lang="en-US" dirty="0">
                <a:hlinkClick r:id="rId2"/>
              </a:rPr>
              <a:t>Turkey</a:t>
            </a:r>
            <a:r>
              <a:rPr lang="en-US" dirty="0"/>
              <a:t> for security reasons after one of its employees was detained at the Turkish consulate.</a:t>
            </a:r>
          </a:p>
          <a:p>
            <a:pPr marL="0" indent="0">
              <a:buNone/>
            </a:pPr>
            <a:r>
              <a:rPr lang="en-US" dirty="0"/>
              <a:t>The move means that Turks will not be given visas to visit the US unless they are planning to move there</a:t>
            </a:r>
            <a:r>
              <a:rPr lang="en-US" dirty="0" smtClean="0"/>
              <a:t>.”</a:t>
            </a:r>
            <a:endParaRPr lang="en-US" dirty="0"/>
          </a:p>
          <a:p>
            <a:pPr marL="0" indent="0">
              <a:buNone/>
            </a:pPr>
            <a:r>
              <a:rPr lang="en-US" dirty="0" smtClean="0"/>
              <a:t>“</a:t>
            </a:r>
            <a:r>
              <a:rPr lang="en-US" dirty="0"/>
              <a:t>The statement said the suspension of non-immigrant visa services was “effective immediately” to </a:t>
            </a:r>
            <a:r>
              <a:rPr lang="en-US" dirty="0" err="1"/>
              <a:t>minimise</a:t>
            </a:r>
            <a:r>
              <a:rPr lang="en-US" dirty="0"/>
              <a:t> visitor numbers to the US Embassy and Consulate for now. </a:t>
            </a:r>
            <a:r>
              <a:rPr lang="en-US" dirty="0" smtClean="0"/>
              <a:t>”</a:t>
            </a:r>
            <a:endParaRPr lang="en-US" dirty="0"/>
          </a:p>
        </p:txBody>
      </p:sp>
      <p:sp>
        <p:nvSpPr>
          <p:cNvPr id="4" name="Content Placeholder 3"/>
          <p:cNvSpPr>
            <a:spLocks noGrp="1"/>
          </p:cNvSpPr>
          <p:nvPr>
            <p:ph sz="half" idx="2"/>
          </p:nvPr>
        </p:nvSpPr>
        <p:spPr>
          <a:xfrm>
            <a:off x="5658573" y="4540468"/>
            <a:ext cx="6248400" cy="1759855"/>
          </a:xfrm>
        </p:spPr>
        <p:txBody>
          <a:bodyPr>
            <a:normAutofit/>
          </a:bodyPr>
          <a:lstStyle/>
          <a:p>
            <a:r>
              <a:rPr lang="en-US" dirty="0" smtClean="0"/>
              <a:t>Can you spot the fact? </a:t>
            </a:r>
          </a:p>
          <a:p>
            <a:r>
              <a:rPr lang="en-US" dirty="0" smtClean="0"/>
              <a:t>Can you spot the myth? </a:t>
            </a:r>
          </a:p>
          <a:p>
            <a:r>
              <a:rPr lang="en-US" dirty="0" smtClean="0"/>
              <a:t>Make sure that you read everything and go to the source!</a:t>
            </a:r>
            <a:endParaRPr lang="en-US" dirty="0"/>
          </a:p>
        </p:txBody>
      </p:sp>
      <p:sp>
        <p:nvSpPr>
          <p:cNvPr id="6" name="TextBox 5"/>
          <p:cNvSpPr txBox="1"/>
          <p:nvPr/>
        </p:nvSpPr>
        <p:spPr>
          <a:xfrm>
            <a:off x="0" y="5512170"/>
            <a:ext cx="4981903" cy="523220"/>
          </a:xfrm>
          <a:prstGeom prst="rect">
            <a:avLst/>
          </a:prstGeom>
          <a:noFill/>
        </p:spPr>
        <p:txBody>
          <a:bodyPr wrap="square" rtlCol="0">
            <a:spAutoFit/>
          </a:bodyPr>
          <a:lstStyle/>
          <a:p>
            <a:r>
              <a:rPr lang="en-US" sz="1400" dirty="0" smtClean="0">
                <a:hlinkClick r:id="rId3"/>
              </a:rPr>
              <a:t>http://www.independent.co.uk/news/world/americas/usa-partly-suspends-visa-services-turkey-a7989771.html</a:t>
            </a:r>
            <a:endParaRPr lang="en-US" sz="1400" dirty="0"/>
          </a:p>
        </p:txBody>
      </p:sp>
      <p:pic>
        <p:nvPicPr>
          <p:cNvPr id="7" name="Picture 6"/>
          <p:cNvPicPr>
            <a:picLocks noChangeAspect="1"/>
          </p:cNvPicPr>
          <p:nvPr/>
        </p:nvPicPr>
        <p:blipFill>
          <a:blip r:embed="rId4"/>
          <a:stretch>
            <a:fillRect/>
          </a:stretch>
        </p:blipFill>
        <p:spPr>
          <a:xfrm>
            <a:off x="73572" y="2570264"/>
            <a:ext cx="5585001" cy="13023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0995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92B605-25C2-42D4-9A78-414403C26616}"/>
              </a:ext>
            </a:extLst>
          </p:cNvPr>
          <p:cNvSpPr>
            <a:spLocks noGrp="1"/>
          </p:cNvSpPr>
          <p:nvPr>
            <p:ph type="title"/>
          </p:nvPr>
        </p:nvSpPr>
        <p:spPr/>
        <p:txBody>
          <a:bodyPr/>
          <a:lstStyle/>
          <a:p>
            <a:r>
              <a:rPr lang="en-US" dirty="0"/>
              <a:t>Be informed</a:t>
            </a:r>
          </a:p>
        </p:txBody>
      </p:sp>
      <p:sp>
        <p:nvSpPr>
          <p:cNvPr id="3" name="Content Placeholder 2">
            <a:extLst>
              <a:ext uri="{FF2B5EF4-FFF2-40B4-BE49-F238E27FC236}">
                <a16:creationId xmlns="" xmlns:a16="http://schemas.microsoft.com/office/drawing/2014/main" id="{E14AD2F6-A1BA-4BFD-8EC6-F98661CCA598}"/>
              </a:ext>
            </a:extLst>
          </p:cNvPr>
          <p:cNvSpPr>
            <a:spLocks noGrp="1"/>
          </p:cNvSpPr>
          <p:nvPr>
            <p:ph idx="1"/>
          </p:nvPr>
        </p:nvSpPr>
        <p:spPr/>
        <p:txBody>
          <a:bodyPr>
            <a:normAutofit/>
          </a:bodyPr>
          <a:lstStyle/>
          <a:p>
            <a:pPr lvl="0"/>
            <a:r>
              <a:rPr lang="en-US" dirty="0"/>
              <a:t>Hone your fact vs. myth discernment </a:t>
            </a:r>
            <a:r>
              <a:rPr lang="en-US" dirty="0" smtClean="0"/>
              <a:t>skills—others </a:t>
            </a:r>
            <a:r>
              <a:rPr lang="en-US" dirty="0"/>
              <a:t>need to trust that you know what you’re talking about</a:t>
            </a:r>
          </a:p>
          <a:p>
            <a:pPr lvl="0"/>
            <a:r>
              <a:rPr lang="en-US" dirty="0"/>
              <a:t>Resources </a:t>
            </a:r>
          </a:p>
          <a:p>
            <a:pPr lvl="1"/>
            <a:r>
              <a:rPr lang="en-US" dirty="0"/>
              <a:t>Trusted immigration attorneys – make friends with one in your area and/or sign up for an email newsletter</a:t>
            </a:r>
          </a:p>
          <a:p>
            <a:pPr lvl="1"/>
            <a:r>
              <a:rPr lang="en-US" dirty="0" smtClean="0"/>
              <a:t>Community Organizations</a:t>
            </a:r>
            <a:endParaRPr lang="en-US" dirty="0"/>
          </a:p>
          <a:p>
            <a:pPr lvl="0"/>
            <a:r>
              <a:rPr lang="en-US" dirty="0"/>
              <a:t>Be careful not to spread rumors on your personal social media</a:t>
            </a:r>
          </a:p>
          <a:p>
            <a:pPr lvl="0"/>
            <a:r>
              <a:rPr lang="en-US" dirty="0"/>
              <a:t>Learn about the topics your specific student population cares about (ex. travel, encounters with law enforcement, work authorization, DACA, etc.)</a:t>
            </a:r>
          </a:p>
          <a:p>
            <a:endParaRPr lang="en-US" dirty="0"/>
          </a:p>
        </p:txBody>
      </p:sp>
    </p:spTree>
    <p:extLst>
      <p:ext uri="{BB962C8B-B14F-4D97-AF65-F5344CB8AC3E}">
        <p14:creationId xmlns:p14="http://schemas.microsoft.com/office/powerpoint/2010/main" val="189427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Busting</a:t>
            </a:r>
            <a:endParaRPr lang="en-US" dirty="0"/>
          </a:p>
        </p:txBody>
      </p:sp>
      <p:sp>
        <p:nvSpPr>
          <p:cNvPr id="3" name="Content Placeholder 2"/>
          <p:cNvSpPr>
            <a:spLocks noGrp="1"/>
          </p:cNvSpPr>
          <p:nvPr>
            <p:ph idx="1"/>
          </p:nvPr>
        </p:nvSpPr>
        <p:spPr/>
        <p:txBody>
          <a:bodyPr/>
          <a:lstStyle/>
          <a:p>
            <a:r>
              <a:rPr lang="en-US" dirty="0" smtClean="0"/>
              <a:t>Is that something that branch of government can do?</a:t>
            </a:r>
          </a:p>
          <a:p>
            <a:r>
              <a:rPr lang="en-US" dirty="0" smtClean="0"/>
              <a:t>Is it true?</a:t>
            </a:r>
          </a:p>
          <a:p>
            <a:pPr lvl="1"/>
            <a:r>
              <a:rPr lang="en-US" dirty="0" smtClean="0"/>
              <a:t>Fake news</a:t>
            </a:r>
          </a:p>
          <a:p>
            <a:pPr lvl="1"/>
            <a:r>
              <a:rPr lang="en-US" dirty="0" smtClean="0"/>
              <a:t>Look to the source</a:t>
            </a:r>
          </a:p>
          <a:p>
            <a:r>
              <a:rPr lang="en-US" dirty="0" smtClean="0"/>
              <a:t>Does it make sense?</a:t>
            </a:r>
          </a:p>
          <a:p>
            <a:pPr marL="402336" lvl="1" indent="0">
              <a:buNone/>
            </a:pPr>
            <a:endParaRPr lang="en-US" dirty="0" smtClean="0"/>
          </a:p>
          <a:p>
            <a:endParaRPr lang="en-US" dirty="0"/>
          </a:p>
        </p:txBody>
      </p:sp>
    </p:spTree>
    <p:extLst>
      <p:ext uri="{BB962C8B-B14F-4D97-AF65-F5344CB8AC3E}">
        <p14:creationId xmlns:p14="http://schemas.microsoft.com/office/powerpoint/2010/main" val="66786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06" y="559678"/>
            <a:ext cx="8992998" cy="1285900"/>
          </a:xfrm>
        </p:spPr>
        <p:txBody>
          <a:bodyPr/>
          <a:lstStyle/>
          <a:p>
            <a:pPr algn="l"/>
            <a:r>
              <a:rPr lang="en-US" dirty="0"/>
              <a:t>Communication strategies</a:t>
            </a:r>
          </a:p>
        </p:txBody>
      </p:sp>
      <p:sp>
        <p:nvSpPr>
          <p:cNvPr id="5" name="Content Placeholder 4">
            <a:extLst>
              <a:ext uri="{FF2B5EF4-FFF2-40B4-BE49-F238E27FC236}">
                <a16:creationId xmlns="" xmlns:a16="http://schemas.microsoft.com/office/drawing/2014/main" id="{8ADC1D6D-9991-4665-A1EC-84687E85AEC6}"/>
              </a:ext>
            </a:extLst>
          </p:cNvPr>
          <p:cNvSpPr>
            <a:spLocks noGrp="1"/>
          </p:cNvSpPr>
          <p:nvPr>
            <p:ph idx="1"/>
          </p:nvPr>
        </p:nvSpPr>
        <p:spPr>
          <a:xfrm>
            <a:off x="453006" y="1845578"/>
            <a:ext cx="10976992" cy="4378644"/>
          </a:xfrm>
        </p:spPr>
        <p:txBody>
          <a:bodyPr>
            <a:normAutofit/>
          </a:bodyPr>
          <a:lstStyle/>
          <a:p>
            <a:pPr lvl="0"/>
            <a:r>
              <a:rPr lang="en-US" dirty="0"/>
              <a:t>Be proactive - If government action affects your students, reach out to affected student population with resources, message of care, etc. Messaging should include the facts and emphasize that you are well-informed and will update them as needed.</a:t>
            </a:r>
          </a:p>
          <a:p>
            <a:pPr lvl="0"/>
            <a:r>
              <a:rPr lang="en-US" dirty="0"/>
              <a:t>Website – have an immigration resource hub with direct links to government websites</a:t>
            </a:r>
          </a:p>
          <a:p>
            <a:pPr lvl="0"/>
            <a:r>
              <a:rPr lang="en-US" dirty="0"/>
              <a:t>Email, social media</a:t>
            </a:r>
          </a:p>
          <a:p>
            <a:pPr lvl="0"/>
            <a:r>
              <a:rPr lang="en-US" dirty="0"/>
              <a:t>Town hall meetings for drastic government action that affects your students – consider inviting people in positions of authority/knowledge, take written questions</a:t>
            </a:r>
          </a:p>
          <a:p>
            <a:pPr lvl="0"/>
            <a:r>
              <a:rPr lang="en-US" dirty="0"/>
              <a:t>1:1 advising – be prepared to listen a lot. Could include personal concerns (empathize, help when possible) and rumors (debunk!)</a:t>
            </a:r>
          </a:p>
          <a:p>
            <a:pPr lvl="0"/>
            <a:r>
              <a:rPr lang="en-US" dirty="0"/>
              <a:t>Don’t be afraid to say “I don’t know”</a:t>
            </a:r>
          </a:p>
          <a:p>
            <a:endParaRPr lang="en-US" dirty="0"/>
          </a:p>
        </p:txBody>
      </p:sp>
    </p:spTree>
    <p:extLst>
      <p:ext uri="{BB962C8B-B14F-4D97-AF65-F5344CB8AC3E}">
        <p14:creationId xmlns:p14="http://schemas.microsoft.com/office/powerpoint/2010/main" val="102730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10118521" cy="1738905"/>
          </a:xfrm>
        </p:spPr>
        <p:txBody>
          <a:bodyPr/>
          <a:lstStyle/>
          <a:p>
            <a:pPr algn="l"/>
            <a:r>
              <a:rPr lang="en-US" dirty="0"/>
              <a:t>Communicating with the community</a:t>
            </a:r>
          </a:p>
        </p:txBody>
      </p:sp>
      <p:sp>
        <p:nvSpPr>
          <p:cNvPr id="5" name="Content Placeholder 4">
            <a:extLst>
              <a:ext uri="{FF2B5EF4-FFF2-40B4-BE49-F238E27FC236}">
                <a16:creationId xmlns="" xmlns:a16="http://schemas.microsoft.com/office/drawing/2014/main" id="{DD7C5C87-7357-4DE2-BFA1-348860F125F8}"/>
              </a:ext>
            </a:extLst>
          </p:cNvPr>
          <p:cNvSpPr>
            <a:spLocks noGrp="1"/>
          </p:cNvSpPr>
          <p:nvPr>
            <p:ph idx="1"/>
          </p:nvPr>
        </p:nvSpPr>
        <p:spPr>
          <a:xfrm>
            <a:off x="369116" y="2407640"/>
            <a:ext cx="11060882" cy="3816581"/>
          </a:xfrm>
        </p:spPr>
        <p:txBody>
          <a:bodyPr>
            <a:normAutofit/>
          </a:bodyPr>
          <a:lstStyle/>
          <a:p>
            <a:pPr lvl="0"/>
            <a:r>
              <a:rPr lang="en-US" dirty="0"/>
              <a:t>Build good working relationships with: </a:t>
            </a:r>
          </a:p>
          <a:p>
            <a:pPr lvl="1"/>
            <a:r>
              <a:rPr lang="en-US" dirty="0"/>
              <a:t>Government relations office and general counsel on campus</a:t>
            </a:r>
          </a:p>
          <a:p>
            <a:pPr lvl="1"/>
            <a:r>
              <a:rPr lang="en-US" dirty="0"/>
              <a:t>Local CBP office</a:t>
            </a:r>
          </a:p>
          <a:p>
            <a:pPr lvl="1"/>
            <a:r>
              <a:rPr lang="en-US" dirty="0"/>
              <a:t>Local nonprofits like ACLU</a:t>
            </a:r>
          </a:p>
          <a:p>
            <a:pPr lvl="0"/>
            <a:r>
              <a:rPr lang="en-US" dirty="0"/>
              <a:t>(Private) Facebook group for concerned community members who have volunteered to help</a:t>
            </a:r>
          </a:p>
          <a:p>
            <a:pPr lvl="0"/>
            <a:r>
              <a:rPr lang="en-US" dirty="0"/>
              <a:t>Resources on campus – collaborate! </a:t>
            </a:r>
          </a:p>
          <a:p>
            <a:pPr lvl="1"/>
            <a:r>
              <a:rPr lang="en-US" dirty="0"/>
              <a:t>Student legal services</a:t>
            </a:r>
          </a:p>
          <a:p>
            <a:pPr lvl="1"/>
            <a:r>
              <a:rPr lang="en-US" dirty="0"/>
              <a:t>Active student groups</a:t>
            </a:r>
          </a:p>
          <a:p>
            <a:endParaRPr lang="en-US" dirty="0"/>
          </a:p>
        </p:txBody>
      </p:sp>
    </p:spTree>
    <p:extLst>
      <p:ext uri="{BB962C8B-B14F-4D97-AF65-F5344CB8AC3E}">
        <p14:creationId xmlns:p14="http://schemas.microsoft.com/office/powerpoint/2010/main" val="283103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I do to affect change?</a:t>
            </a:r>
          </a:p>
        </p:txBody>
      </p:sp>
      <p:sp>
        <p:nvSpPr>
          <p:cNvPr id="3" name="Content Placeholder 2"/>
          <p:cNvSpPr>
            <a:spLocks noGrp="1"/>
          </p:cNvSpPr>
          <p:nvPr>
            <p:ph idx="1"/>
          </p:nvPr>
        </p:nvSpPr>
        <p:spPr/>
        <p:txBody>
          <a:bodyPr>
            <a:normAutofit/>
          </a:bodyPr>
          <a:lstStyle/>
          <a:p>
            <a:r>
              <a:rPr lang="en-US" sz="2400" dirty="0"/>
              <a:t>Strategically educate and communicate</a:t>
            </a:r>
          </a:p>
          <a:p>
            <a:endParaRPr lang="en-US" sz="2400" dirty="0"/>
          </a:p>
          <a:p>
            <a:r>
              <a:rPr lang="en-US" sz="2400" dirty="0"/>
              <a:t>Connect-the-dots</a:t>
            </a:r>
          </a:p>
          <a:p>
            <a:pPr lvl="1"/>
            <a:r>
              <a:rPr lang="en-US" sz="2000" dirty="0"/>
              <a:t>Current problems to policy issues.</a:t>
            </a:r>
          </a:p>
          <a:p>
            <a:pPr lvl="1"/>
            <a:endParaRPr lang="en-US" sz="2000" dirty="0"/>
          </a:p>
          <a:p>
            <a:r>
              <a:rPr lang="en-US" sz="2400" dirty="0"/>
              <a:t>Build </a:t>
            </a:r>
            <a:r>
              <a:rPr lang="en-US" sz="2400" dirty="0" smtClean="0"/>
              <a:t>partnerships</a:t>
            </a:r>
            <a:endParaRPr lang="en-US" sz="2400" dirty="0"/>
          </a:p>
          <a:p>
            <a:pPr lvl="1"/>
            <a:r>
              <a:rPr lang="en-US" sz="2000" dirty="0"/>
              <a:t>Government relations and public affairs</a:t>
            </a:r>
          </a:p>
          <a:p>
            <a:pPr lvl="1"/>
            <a:r>
              <a:rPr lang="en-US" sz="2000" dirty="0"/>
              <a:t>Offices with like-minded needs</a:t>
            </a:r>
          </a:p>
          <a:p>
            <a:pPr lvl="1"/>
            <a:r>
              <a:rPr lang="en-US" dirty="0" smtClean="0"/>
              <a:t>Community organizations</a:t>
            </a:r>
          </a:p>
          <a:p>
            <a:pPr marL="402336" lvl="1" indent="0">
              <a:buNone/>
            </a:pPr>
            <a:endParaRPr lang="en-US" dirty="0"/>
          </a:p>
          <a:p>
            <a:endParaRPr lang="en-US" dirty="0"/>
          </a:p>
        </p:txBody>
      </p:sp>
    </p:spTree>
    <p:extLst>
      <p:ext uri="{BB962C8B-B14F-4D97-AF65-F5344CB8AC3E}">
        <p14:creationId xmlns:p14="http://schemas.microsoft.com/office/powerpoint/2010/main" val="2251653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Advocacy</a:t>
            </a:r>
          </a:p>
        </p:txBody>
      </p:sp>
      <p:sp>
        <p:nvSpPr>
          <p:cNvPr id="3" name="Content Placeholder 2"/>
          <p:cNvSpPr>
            <a:spLocks noGrp="1"/>
          </p:cNvSpPr>
          <p:nvPr>
            <p:ph idx="1"/>
          </p:nvPr>
        </p:nvSpPr>
        <p:spPr/>
        <p:txBody>
          <a:bodyPr>
            <a:normAutofit/>
          </a:bodyPr>
          <a:lstStyle/>
          <a:p>
            <a:pPr marL="0" indent="0">
              <a:buNone/>
            </a:pPr>
            <a:r>
              <a:rPr lang="en-US" i="1" dirty="0"/>
              <a:t>Definition </a:t>
            </a:r>
            <a:r>
              <a:rPr lang="en-US" dirty="0"/>
              <a:t>of </a:t>
            </a:r>
            <a:r>
              <a:rPr lang="en-US" b="1" dirty="0"/>
              <a:t>Advocacy</a:t>
            </a:r>
            <a:r>
              <a:rPr lang="en-US" dirty="0"/>
              <a:t> (</a:t>
            </a:r>
            <a:r>
              <a:rPr lang="en-US" dirty="0" err="1"/>
              <a:t>YourDictionary</a:t>
            </a:r>
            <a:r>
              <a:rPr lang="en-US" dirty="0"/>
              <a:t>): </a:t>
            </a:r>
          </a:p>
          <a:p>
            <a:pPr marL="0" indent="0">
              <a:buNone/>
            </a:pPr>
            <a:r>
              <a:rPr lang="en-US" dirty="0"/>
              <a:t>“The act of speaking on the behalf of or in support of another person, place, or thing.” </a:t>
            </a:r>
            <a:r>
              <a:rPr lang="en-US" i="1" dirty="0"/>
              <a:t>(yourdictionary.com)</a:t>
            </a:r>
          </a:p>
          <a:p>
            <a:pPr marL="0" indent="0">
              <a:buNone/>
            </a:pPr>
            <a:endParaRPr lang="en-US" dirty="0"/>
          </a:p>
          <a:p>
            <a:pPr marL="0" indent="0">
              <a:buNone/>
            </a:pPr>
            <a:r>
              <a:rPr lang="en-US" i="1" dirty="0"/>
              <a:t>Synonyms </a:t>
            </a:r>
            <a:r>
              <a:rPr lang="en-US" dirty="0"/>
              <a:t>of an </a:t>
            </a:r>
            <a:r>
              <a:rPr lang="en-US" b="1" dirty="0"/>
              <a:t>Advocate</a:t>
            </a:r>
            <a:r>
              <a:rPr lang="en-US" dirty="0"/>
              <a:t>: </a:t>
            </a:r>
          </a:p>
          <a:p>
            <a:pPr marL="0" indent="0">
              <a:buNone/>
            </a:pPr>
            <a:r>
              <a:rPr lang="en-US" dirty="0"/>
              <a:t>backer, campaigner, champion, counsel, defender, expounder, pleader, proponent, proposer, speaker, spokesperson, supporter, upholder.</a:t>
            </a:r>
          </a:p>
          <a:p>
            <a:pPr marL="0" indent="0">
              <a:buNone/>
            </a:pPr>
            <a:endParaRPr lang="en-US" dirty="0"/>
          </a:p>
          <a:p>
            <a:pPr marL="0" indent="0">
              <a:buNone/>
            </a:pPr>
            <a:r>
              <a:rPr lang="en-US" i="1" dirty="0"/>
              <a:t>Definition</a:t>
            </a:r>
            <a:r>
              <a:rPr lang="en-US" dirty="0"/>
              <a:t> of an </a:t>
            </a:r>
            <a:r>
              <a:rPr lang="en-US" b="1" dirty="0"/>
              <a:t>Educator</a:t>
            </a:r>
            <a:r>
              <a:rPr lang="en-US" dirty="0"/>
              <a:t>: </a:t>
            </a:r>
          </a:p>
          <a:p>
            <a:pPr marL="0" indent="0">
              <a:buNone/>
            </a:pPr>
            <a:r>
              <a:rPr lang="en-US" dirty="0"/>
              <a:t>“A person who provides instruction or education; a teacher.” </a:t>
            </a:r>
            <a:r>
              <a:rPr lang="en-US" i="1" dirty="0"/>
              <a:t>(google.com; “’educator’ definition”)</a:t>
            </a:r>
          </a:p>
        </p:txBody>
      </p:sp>
    </p:spTree>
    <p:extLst>
      <p:ext uri="{BB962C8B-B14F-4D97-AF65-F5344CB8AC3E}">
        <p14:creationId xmlns:p14="http://schemas.microsoft.com/office/powerpoint/2010/main" val="422404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busters</a:t>
            </a:r>
            <a:endParaRPr lang="en-US" dirty="0"/>
          </a:p>
        </p:txBody>
      </p:sp>
      <p:sp>
        <p:nvSpPr>
          <p:cNvPr id="3" name="Content Placeholder 2"/>
          <p:cNvSpPr>
            <a:spLocks noGrp="1"/>
          </p:cNvSpPr>
          <p:nvPr>
            <p:ph idx="1"/>
          </p:nvPr>
        </p:nvSpPr>
        <p:spPr/>
        <p:txBody>
          <a:bodyPr/>
          <a:lstStyle/>
          <a:p>
            <a:r>
              <a:rPr lang="en-US" dirty="0" smtClean="0"/>
              <a:t>See an attorney (a good one)</a:t>
            </a:r>
          </a:p>
          <a:p>
            <a:pPr lvl="1"/>
            <a:r>
              <a:rPr lang="en-US" dirty="0" smtClean="0"/>
              <a:t>Don’t assume there is no solution or that it is the end of the world</a:t>
            </a:r>
          </a:p>
          <a:p>
            <a:pPr lvl="1"/>
            <a:r>
              <a:rPr lang="en-US" dirty="0" smtClean="0"/>
              <a:t>Pay the money for the consult</a:t>
            </a:r>
          </a:p>
          <a:p>
            <a:r>
              <a:rPr lang="en-US" dirty="0" smtClean="0"/>
              <a:t>Avoid scams and fear mongers</a:t>
            </a:r>
          </a:p>
          <a:p>
            <a:pPr lvl="1"/>
            <a:r>
              <a:rPr lang="en-US" dirty="0" smtClean="0"/>
              <a:t>Be wary of text messages</a:t>
            </a:r>
          </a:p>
          <a:p>
            <a:pPr lvl="1"/>
            <a:r>
              <a:rPr lang="en-US" dirty="0" smtClean="0"/>
              <a:t>Be wary of emails</a:t>
            </a:r>
          </a:p>
          <a:p>
            <a:pPr lvl="1"/>
            <a:r>
              <a:rPr lang="en-US" dirty="0" smtClean="0"/>
              <a:t>Be wary of “</a:t>
            </a:r>
            <a:r>
              <a:rPr lang="en-US" dirty="0" err="1" smtClean="0"/>
              <a:t>notarios</a:t>
            </a:r>
            <a:r>
              <a:rPr lang="en-US" dirty="0" smtClean="0"/>
              <a:t>”, “travel agents”, “friends” and “cousins”</a:t>
            </a:r>
          </a:p>
          <a:p>
            <a:r>
              <a:rPr lang="en-US" dirty="0" smtClean="0"/>
              <a:t>Educate your students about what they can expect from attorneys </a:t>
            </a:r>
          </a:p>
          <a:p>
            <a:r>
              <a:rPr lang="en-US" dirty="0" smtClean="0"/>
              <a:t>Be hesitant to trust “government” actors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79756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0027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A02A1B1-5126-472D-92D6-8B1A20149EC0}"/>
              </a:ext>
            </a:extLst>
          </p:cNvPr>
          <p:cNvSpPr>
            <a:spLocks noGrp="1"/>
          </p:cNvSpPr>
          <p:nvPr>
            <p:ph idx="1"/>
          </p:nvPr>
        </p:nvSpPr>
        <p:spPr>
          <a:xfrm>
            <a:off x="1618377" y="6228826"/>
            <a:ext cx="5861781" cy="553673"/>
          </a:xfrm>
        </p:spPr>
        <p:txBody>
          <a:bodyPr>
            <a:normAutofit/>
          </a:bodyPr>
          <a:lstStyle/>
          <a:p>
            <a:pPr marL="0" indent="0">
              <a:buNone/>
            </a:pPr>
            <a:r>
              <a:rPr lang="en-US" dirty="0"/>
              <a:t>https://youtu.be/JUDSeb2zHQ0</a:t>
            </a:r>
          </a:p>
        </p:txBody>
      </p:sp>
      <p:pic>
        <p:nvPicPr>
          <p:cNvPr id="4" name="Online Media 3">
            <a:hlinkClick r:id="" action="ppaction://media"/>
            <a:extLst>
              <a:ext uri="{FF2B5EF4-FFF2-40B4-BE49-F238E27FC236}">
                <a16:creationId xmlns="" xmlns:a16="http://schemas.microsoft.com/office/drawing/2014/main" id="{9577D0D5-7FDA-4B71-9112-6D66F69C3D61}"/>
              </a:ext>
            </a:extLst>
          </p:cNvPr>
          <p:cNvPicPr>
            <a:picLocks noRot="1" noChangeAspect="1"/>
          </p:cNvPicPr>
          <p:nvPr>
            <a:videoFile r:link="rId1"/>
          </p:nvPr>
        </p:nvPicPr>
        <p:blipFill>
          <a:blip r:embed="rId3"/>
          <a:stretch>
            <a:fillRect/>
          </a:stretch>
        </p:blipFill>
        <p:spPr>
          <a:xfrm>
            <a:off x="1702964" y="69208"/>
            <a:ext cx="8212823" cy="6159618"/>
          </a:xfrm>
          <a:prstGeom prst="rect">
            <a:avLst/>
          </a:prstGeom>
        </p:spPr>
      </p:pic>
    </p:spTree>
    <p:extLst>
      <p:ext uri="{BB962C8B-B14F-4D97-AF65-F5344CB8AC3E}">
        <p14:creationId xmlns:p14="http://schemas.microsoft.com/office/powerpoint/2010/main" val="178480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0054" y="0"/>
            <a:ext cx="6751320" cy="6858000"/>
          </a:xfrm>
          <a:prstGeom prst="rect">
            <a:avLst/>
          </a:prstGeom>
          <a:ln>
            <a:solidFill>
              <a:schemeClr val="tx1"/>
            </a:solidFill>
          </a:ln>
        </p:spPr>
      </p:pic>
      <p:sp>
        <p:nvSpPr>
          <p:cNvPr id="7" name="TextBox 6"/>
          <p:cNvSpPr txBox="1"/>
          <p:nvPr/>
        </p:nvSpPr>
        <p:spPr>
          <a:xfrm>
            <a:off x="701749" y="2608521"/>
            <a:ext cx="3895417" cy="1200329"/>
          </a:xfrm>
          <a:prstGeom prst="rect">
            <a:avLst/>
          </a:prstGeom>
          <a:noFill/>
        </p:spPr>
        <p:txBody>
          <a:bodyPr wrap="square" rtlCol="0">
            <a:spAutoFit/>
          </a:bodyPr>
          <a:lstStyle/>
          <a:p>
            <a:r>
              <a:rPr lang="en-US" dirty="0"/>
              <a:t>Constitution = Supreme law of the land!</a:t>
            </a:r>
          </a:p>
          <a:p>
            <a:endParaRPr lang="en-US" dirty="0"/>
          </a:p>
          <a:p>
            <a:r>
              <a:rPr lang="en-US" dirty="0"/>
              <a:t>And don’t forget – also have interplay of federal vs. state vs. local powers</a:t>
            </a:r>
          </a:p>
        </p:txBody>
      </p:sp>
    </p:spTree>
    <p:extLst>
      <p:ext uri="{BB962C8B-B14F-4D97-AF65-F5344CB8AC3E}">
        <p14:creationId xmlns:p14="http://schemas.microsoft.com/office/powerpoint/2010/main" val="212619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Which branch “makes law”?</a:t>
            </a:r>
          </a:p>
        </p:txBody>
      </p:sp>
      <p:sp>
        <p:nvSpPr>
          <p:cNvPr id="8" name="Content Placeholder 7"/>
          <p:cNvSpPr>
            <a:spLocks noGrp="1"/>
          </p:cNvSpPr>
          <p:nvPr>
            <p:ph idx="1"/>
          </p:nvPr>
        </p:nvSpPr>
        <p:spPr/>
        <p:txBody>
          <a:bodyPr>
            <a:normAutofit lnSpcReduction="10000"/>
          </a:bodyPr>
          <a:lstStyle/>
          <a:p>
            <a:r>
              <a:rPr lang="en-US" dirty="0"/>
              <a:t>All of them</a:t>
            </a:r>
          </a:p>
          <a:p>
            <a:r>
              <a:rPr lang="en-US" dirty="0"/>
              <a:t>Legislative branch </a:t>
            </a:r>
          </a:p>
          <a:p>
            <a:pPr lvl="1"/>
            <a:r>
              <a:rPr lang="en-US" dirty="0"/>
              <a:t>Enact legislation (Write statutes)</a:t>
            </a:r>
          </a:p>
          <a:p>
            <a:pPr lvl="1"/>
            <a:r>
              <a:rPr lang="en-US" dirty="0"/>
              <a:t>X sponsors -&gt; Committee -&gt; Debate/vote -&gt; Moves to House/ Sen -&gt; committee -&gt; debate/vote -&gt; approval – </a:t>
            </a:r>
            <a:r>
              <a:rPr lang="en-US" dirty="0" smtClean="0"/>
              <a:t>President has 10 </a:t>
            </a:r>
            <a:r>
              <a:rPr lang="en-US" dirty="0"/>
              <a:t>days to sign or veto. </a:t>
            </a:r>
          </a:p>
          <a:p>
            <a:r>
              <a:rPr lang="en-US" dirty="0"/>
              <a:t>Judicial branch</a:t>
            </a:r>
          </a:p>
          <a:p>
            <a:pPr lvl="1"/>
            <a:r>
              <a:rPr lang="en-US" dirty="0"/>
              <a:t>Interprets legislation and administrative law</a:t>
            </a:r>
          </a:p>
          <a:p>
            <a:pPr lvl="1"/>
            <a:r>
              <a:rPr lang="en-US" dirty="0"/>
              <a:t>Determines validity of legislation and administrative/executive actions</a:t>
            </a:r>
          </a:p>
          <a:p>
            <a:r>
              <a:rPr lang="en-US" dirty="0"/>
              <a:t>Executive branch</a:t>
            </a:r>
          </a:p>
          <a:p>
            <a:pPr lvl="1"/>
            <a:r>
              <a:rPr lang="en-US" dirty="0"/>
              <a:t>Implements and enforces the law</a:t>
            </a:r>
          </a:p>
          <a:p>
            <a:pPr lvl="1"/>
            <a:r>
              <a:rPr lang="en-US" dirty="0"/>
              <a:t>Agencies engage in administrative law making</a:t>
            </a:r>
          </a:p>
          <a:p>
            <a:pPr lvl="1"/>
            <a:r>
              <a:rPr lang="en-US" dirty="0"/>
              <a:t>Other actions</a:t>
            </a:r>
          </a:p>
          <a:p>
            <a:pPr lvl="1"/>
            <a:endParaRPr lang="en-US" dirty="0"/>
          </a:p>
          <a:p>
            <a:endParaRPr lang="en-US" dirty="0"/>
          </a:p>
          <a:p>
            <a:pPr lvl="1"/>
            <a:endParaRPr lang="en-US" dirty="0"/>
          </a:p>
        </p:txBody>
      </p:sp>
    </p:spTree>
    <p:extLst>
      <p:ext uri="{BB962C8B-B14F-4D97-AF65-F5344CB8AC3E}">
        <p14:creationId xmlns:p14="http://schemas.microsoft.com/office/powerpoint/2010/main" val="200680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70" y="559678"/>
            <a:ext cx="4344236" cy="4952492"/>
          </a:xfrm>
        </p:spPr>
        <p:txBody>
          <a:bodyPr/>
          <a:lstStyle/>
          <a:p>
            <a:r>
              <a:rPr lang="en-US" dirty="0"/>
              <a:t>Executive “law making” - Agencies</a:t>
            </a:r>
          </a:p>
        </p:txBody>
      </p:sp>
      <p:sp>
        <p:nvSpPr>
          <p:cNvPr id="3" name="Content Placeholder 2"/>
          <p:cNvSpPr>
            <a:spLocks noGrp="1"/>
          </p:cNvSpPr>
          <p:nvPr>
            <p:ph idx="1"/>
          </p:nvPr>
        </p:nvSpPr>
        <p:spPr/>
        <p:txBody>
          <a:bodyPr>
            <a:normAutofit fontScale="77500" lnSpcReduction="20000"/>
          </a:bodyPr>
          <a:lstStyle/>
          <a:p>
            <a:r>
              <a:rPr lang="en-US" dirty="0"/>
              <a:t>Agencies</a:t>
            </a:r>
          </a:p>
          <a:p>
            <a:pPr lvl="1"/>
            <a:r>
              <a:rPr lang="en-US" dirty="0"/>
              <a:t>Agencies are given the authority to create administrative law through laws enacted by Congress.  </a:t>
            </a:r>
          </a:p>
          <a:p>
            <a:pPr lvl="1"/>
            <a:r>
              <a:rPr lang="en-US" dirty="0"/>
              <a:t>The law comes in the form of rules, regulations, procedures, orders, and decisions.  </a:t>
            </a:r>
          </a:p>
          <a:p>
            <a:pPr lvl="1"/>
            <a:r>
              <a:rPr lang="en-US" dirty="0"/>
              <a:t>In creating these "laws," the agency acts as quasi-judicial, quasi-legislative entity. </a:t>
            </a:r>
          </a:p>
          <a:p>
            <a:r>
              <a:rPr lang="en-US" dirty="0"/>
              <a:t>The process of administrative agency rule-making from the initial notice of agency interest to the promulgation of a final rule is documented in the Federal Register publication system.  The two main components of this system are:</a:t>
            </a:r>
          </a:p>
          <a:p>
            <a:pPr lvl="1"/>
            <a:r>
              <a:rPr lang="en-US" dirty="0"/>
              <a:t> the Federal Register - Administrative agencies propose and announce regulations to carry out legislative mandates</a:t>
            </a:r>
          </a:p>
          <a:p>
            <a:pPr lvl="1"/>
            <a:r>
              <a:rPr lang="en-US" dirty="0"/>
              <a:t>the Code of Federal Regulations - Regulations are codified and incorporated into the existing body of regulations arranged by subject</a:t>
            </a:r>
          </a:p>
          <a:p>
            <a:r>
              <a:rPr lang="en-US" dirty="0"/>
              <a:t>Federal agencies, when issuing rules, have to follow the steps laid out in the Administrative Procedure Act of 1946. Proposed rules and final rules are initially published in the Federal Register; after the publication of the final rule, the rules that are currently in force are organized by subject and published annually in the Code of Federal Regulations.</a:t>
            </a:r>
          </a:p>
        </p:txBody>
      </p:sp>
    </p:spTree>
    <p:extLst>
      <p:ext uri="{BB962C8B-B14F-4D97-AF65-F5344CB8AC3E}">
        <p14:creationId xmlns:p14="http://schemas.microsoft.com/office/powerpoint/2010/main" val="128217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agency actions</a:t>
            </a:r>
          </a:p>
        </p:txBody>
      </p:sp>
      <p:sp>
        <p:nvSpPr>
          <p:cNvPr id="3" name="Content Placeholder 2"/>
          <p:cNvSpPr>
            <a:spLocks noGrp="1"/>
          </p:cNvSpPr>
          <p:nvPr>
            <p:ph idx="1"/>
          </p:nvPr>
        </p:nvSpPr>
        <p:spPr/>
        <p:txBody>
          <a:bodyPr>
            <a:normAutofit/>
          </a:bodyPr>
          <a:lstStyle/>
          <a:p>
            <a:r>
              <a:rPr lang="en-US" dirty="0"/>
              <a:t>"Non-legislative rules" - "statements of policy" or "guidance"</a:t>
            </a:r>
          </a:p>
          <a:p>
            <a:pPr lvl="1"/>
            <a:r>
              <a:rPr lang="en-US" dirty="0"/>
              <a:t>Guidance</a:t>
            </a:r>
          </a:p>
          <a:p>
            <a:pPr lvl="1"/>
            <a:r>
              <a:rPr lang="en-US" dirty="0"/>
              <a:t>guidelines </a:t>
            </a:r>
          </a:p>
          <a:p>
            <a:pPr lvl="1"/>
            <a:r>
              <a:rPr lang="en-US" dirty="0"/>
              <a:t>agency staff manuals</a:t>
            </a:r>
          </a:p>
          <a:p>
            <a:pPr lvl="1"/>
            <a:r>
              <a:rPr lang="en-US" dirty="0"/>
              <a:t>staff instructions</a:t>
            </a:r>
          </a:p>
          <a:p>
            <a:pPr lvl="1"/>
            <a:r>
              <a:rPr lang="en-US" dirty="0"/>
              <a:t>opinion letters</a:t>
            </a:r>
          </a:p>
          <a:p>
            <a:pPr lvl="1"/>
            <a:r>
              <a:rPr lang="en-US" dirty="0"/>
              <a:t>press releases</a:t>
            </a:r>
          </a:p>
        </p:txBody>
      </p:sp>
    </p:spTree>
    <p:extLst>
      <p:ext uri="{BB962C8B-B14F-4D97-AF65-F5344CB8AC3E}">
        <p14:creationId xmlns:p14="http://schemas.microsoft.com/office/powerpoint/2010/main" val="152540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82" y="559678"/>
            <a:ext cx="4277124" cy="4952492"/>
          </a:xfrm>
        </p:spPr>
        <p:txBody>
          <a:bodyPr/>
          <a:lstStyle/>
          <a:p>
            <a:r>
              <a:rPr lang="en-US" dirty="0"/>
              <a:t>Executive “law making” - President</a:t>
            </a:r>
          </a:p>
        </p:txBody>
      </p:sp>
      <p:sp>
        <p:nvSpPr>
          <p:cNvPr id="3" name="Content Placeholder 2"/>
          <p:cNvSpPr>
            <a:spLocks noGrp="1"/>
          </p:cNvSpPr>
          <p:nvPr>
            <p:ph idx="1"/>
          </p:nvPr>
        </p:nvSpPr>
        <p:spPr/>
        <p:txBody>
          <a:bodyPr>
            <a:normAutofit lnSpcReduction="10000"/>
          </a:bodyPr>
          <a:lstStyle/>
          <a:p>
            <a:r>
              <a:rPr lang="en-US" dirty="0"/>
              <a:t>Executive Action – catch all term.  Can mean anything from a policy wish list to an “order”. Most executive actions do not carry legal weight. </a:t>
            </a:r>
          </a:p>
          <a:p>
            <a:r>
              <a:rPr lang="en-US" dirty="0"/>
              <a:t>Executive Order </a:t>
            </a:r>
          </a:p>
          <a:p>
            <a:pPr lvl="1"/>
            <a:r>
              <a:rPr lang="en-US" dirty="0"/>
              <a:t>a directive issued to federal agencies, department heads, or other federal employees by the President of the United States under his/her statutory or constitutional powers	</a:t>
            </a:r>
          </a:p>
          <a:p>
            <a:pPr lvl="1"/>
            <a:r>
              <a:rPr lang="en-US" dirty="0"/>
              <a:t>Call to take action or change practice</a:t>
            </a:r>
          </a:p>
          <a:p>
            <a:pPr lvl="1"/>
            <a:r>
              <a:rPr lang="en-US" dirty="0"/>
              <a:t>Once signed sent to federal register for publication</a:t>
            </a:r>
          </a:p>
          <a:p>
            <a:pPr lvl="1"/>
            <a:r>
              <a:rPr lang="en-US" dirty="0"/>
              <a:t>Can’t have an order that violates existing law</a:t>
            </a:r>
          </a:p>
          <a:p>
            <a:r>
              <a:rPr lang="en-US" dirty="0"/>
              <a:t>Executive Memorandum – historically has meant a directive w/o the formality of an order.  Are not submitted to the Federal Register</a:t>
            </a:r>
          </a:p>
          <a:p>
            <a:r>
              <a:rPr lang="en-US" dirty="0"/>
              <a:t>Executive Proclamation – largely ceremonial/ no legal effect</a:t>
            </a:r>
          </a:p>
        </p:txBody>
      </p:sp>
    </p:spTree>
    <p:extLst>
      <p:ext uri="{BB962C8B-B14F-4D97-AF65-F5344CB8AC3E}">
        <p14:creationId xmlns:p14="http://schemas.microsoft.com/office/powerpoint/2010/main" val="65366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560" y="559678"/>
            <a:ext cx="4260346" cy="4952492"/>
          </a:xfrm>
        </p:spPr>
        <p:txBody>
          <a:bodyPr/>
          <a:lstStyle/>
          <a:p>
            <a:r>
              <a:rPr lang="en-US" dirty="0"/>
              <a:t>How does all of this impact immigration?</a:t>
            </a:r>
          </a:p>
        </p:txBody>
      </p:sp>
      <p:sp>
        <p:nvSpPr>
          <p:cNvPr id="3" name="Content Placeholder 2"/>
          <p:cNvSpPr>
            <a:spLocks noGrp="1"/>
          </p:cNvSpPr>
          <p:nvPr>
            <p:ph idx="1"/>
          </p:nvPr>
        </p:nvSpPr>
        <p:spPr/>
        <p:txBody>
          <a:bodyPr>
            <a:normAutofit/>
          </a:bodyPr>
          <a:lstStyle/>
          <a:p>
            <a:r>
              <a:rPr lang="en-US" dirty="0"/>
              <a:t>Legislative</a:t>
            </a:r>
          </a:p>
          <a:p>
            <a:pPr lvl="1"/>
            <a:r>
              <a:rPr lang="en-US" dirty="0"/>
              <a:t>New legislations = new law</a:t>
            </a:r>
          </a:p>
          <a:p>
            <a:pPr lvl="1"/>
            <a:r>
              <a:rPr lang="en-US" dirty="0"/>
              <a:t>Proposed bills – no impact</a:t>
            </a:r>
          </a:p>
          <a:p>
            <a:r>
              <a:rPr lang="en-US" dirty="0"/>
              <a:t>Judicial</a:t>
            </a:r>
          </a:p>
          <a:p>
            <a:pPr lvl="1"/>
            <a:r>
              <a:rPr lang="en-US" dirty="0"/>
              <a:t>Recent examples – OPT, </a:t>
            </a:r>
            <a:r>
              <a:rPr lang="en-US" dirty="0" smtClean="0"/>
              <a:t>TPS and adjustment</a:t>
            </a:r>
            <a:endParaRPr lang="en-US" dirty="0"/>
          </a:p>
          <a:p>
            <a:pPr lvl="1"/>
            <a:r>
              <a:rPr lang="en-US" dirty="0"/>
              <a:t>Common – what crimes involve moral turpitude</a:t>
            </a:r>
          </a:p>
          <a:p>
            <a:pPr lvl="1"/>
            <a:r>
              <a:rPr lang="en-US" dirty="0"/>
              <a:t>Stop executive actions</a:t>
            </a:r>
          </a:p>
          <a:p>
            <a:pPr lvl="1"/>
            <a:endParaRPr lang="en-US" dirty="0"/>
          </a:p>
        </p:txBody>
      </p:sp>
    </p:spTree>
    <p:extLst>
      <p:ext uri="{BB962C8B-B14F-4D97-AF65-F5344CB8AC3E}">
        <p14:creationId xmlns:p14="http://schemas.microsoft.com/office/powerpoint/2010/main" val="1801241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4249479" cy="4952492"/>
          </a:xfrm>
        </p:spPr>
        <p:txBody>
          <a:bodyPr/>
          <a:lstStyle/>
          <a:p>
            <a:r>
              <a:rPr lang="en-US" dirty="0"/>
              <a:t>How does all of this impact </a:t>
            </a:r>
            <a:r>
              <a:rPr lang="en-US" dirty="0" smtClean="0"/>
              <a:t>immigration</a:t>
            </a:r>
            <a:r>
              <a:rPr lang="en-US" dirty="0"/>
              <a:t>?</a:t>
            </a:r>
            <a:endParaRPr lang="en-US" dirty="0"/>
          </a:p>
        </p:txBody>
      </p:sp>
      <p:sp>
        <p:nvSpPr>
          <p:cNvPr id="3" name="Content Placeholder 2"/>
          <p:cNvSpPr>
            <a:spLocks noGrp="1"/>
          </p:cNvSpPr>
          <p:nvPr>
            <p:ph idx="1"/>
          </p:nvPr>
        </p:nvSpPr>
        <p:spPr/>
        <p:txBody>
          <a:bodyPr>
            <a:normAutofit lnSpcReduction="10000"/>
          </a:bodyPr>
          <a:lstStyle/>
          <a:p>
            <a:r>
              <a:rPr lang="en-US" dirty="0"/>
              <a:t>Executive</a:t>
            </a:r>
          </a:p>
          <a:p>
            <a:pPr lvl="1"/>
            <a:r>
              <a:rPr lang="en-US" dirty="0"/>
              <a:t>The recent spectrum</a:t>
            </a:r>
          </a:p>
          <a:p>
            <a:pPr lvl="2"/>
            <a:r>
              <a:rPr lang="en-US" dirty="0"/>
              <a:t>Overturn of DACA memorandum</a:t>
            </a:r>
          </a:p>
          <a:p>
            <a:pPr lvl="2"/>
            <a:r>
              <a:rPr lang="en-US" dirty="0"/>
              <a:t>Executive Order – Travel </a:t>
            </a:r>
            <a:r>
              <a:rPr lang="en-US" dirty="0" smtClean="0"/>
              <a:t>ban</a:t>
            </a:r>
          </a:p>
          <a:p>
            <a:pPr lvl="2"/>
            <a:r>
              <a:rPr lang="en-US" dirty="0" smtClean="0"/>
              <a:t>Executive Order – Hire American Buy American</a:t>
            </a:r>
          </a:p>
          <a:p>
            <a:pPr lvl="2"/>
            <a:r>
              <a:rPr lang="en-US" dirty="0" smtClean="0"/>
              <a:t>Non-regulatory </a:t>
            </a:r>
            <a:r>
              <a:rPr lang="en-US" dirty="0"/>
              <a:t>agency actions – changes in Foreign Affairs </a:t>
            </a:r>
            <a:r>
              <a:rPr lang="en-US" dirty="0" smtClean="0"/>
              <a:t>Manual</a:t>
            </a:r>
          </a:p>
          <a:p>
            <a:pPr lvl="2"/>
            <a:r>
              <a:rPr lang="en-US" dirty="0" smtClean="0"/>
              <a:t>Revocation of policy memorandum regarding prosecutorial discretion</a:t>
            </a:r>
            <a:endParaRPr lang="en-US" dirty="0"/>
          </a:p>
          <a:p>
            <a:pPr lvl="2"/>
            <a:r>
              <a:rPr lang="en-US" dirty="0"/>
              <a:t>Super informal – level 1 wage/ H1B issues</a:t>
            </a:r>
          </a:p>
          <a:p>
            <a:pPr lvl="2"/>
            <a:r>
              <a:rPr lang="en-US" dirty="0"/>
              <a:t>Nonrenewal of </a:t>
            </a:r>
            <a:r>
              <a:rPr lang="en-US" dirty="0" smtClean="0"/>
              <a:t>TPS</a:t>
            </a:r>
          </a:p>
          <a:p>
            <a:pPr lvl="2"/>
            <a:r>
              <a:rPr lang="en-US" dirty="0" smtClean="0"/>
              <a:t>Sanctuary city “sanctions”</a:t>
            </a:r>
          </a:p>
          <a:p>
            <a:pPr lvl="2"/>
            <a:r>
              <a:rPr lang="en-US" dirty="0" smtClean="0"/>
              <a:t>Change in how agency classifies certain kids</a:t>
            </a:r>
          </a:p>
          <a:p>
            <a:pPr lvl="2"/>
            <a:r>
              <a:rPr lang="en-US" dirty="0" smtClean="0"/>
              <a:t>Reduction in refugee admissions</a:t>
            </a:r>
          </a:p>
          <a:p>
            <a:pPr lvl="2"/>
            <a:r>
              <a:rPr lang="en-US" dirty="0" smtClean="0"/>
              <a:t>Extreme vetting</a:t>
            </a:r>
          </a:p>
          <a:p>
            <a:pPr lvl="2"/>
            <a:r>
              <a:rPr lang="en-US" dirty="0" smtClean="0"/>
              <a:t>The wall </a:t>
            </a:r>
            <a:endParaRPr lang="en-US" dirty="0"/>
          </a:p>
        </p:txBody>
      </p:sp>
    </p:spTree>
    <p:extLst>
      <p:ext uri="{BB962C8B-B14F-4D97-AF65-F5344CB8AC3E}">
        <p14:creationId xmlns:p14="http://schemas.microsoft.com/office/powerpoint/2010/main" val="4081870414"/>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497</TotalTime>
  <Words>1220</Words>
  <Application>Microsoft Office PowerPoint</Application>
  <PresentationFormat>Widescreen</PresentationFormat>
  <Paragraphs>148</Paragraphs>
  <Slides>19</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Schoolbook</vt:lpstr>
      <vt:lpstr>Corbel</vt:lpstr>
      <vt:lpstr>Headlines</vt:lpstr>
      <vt:lpstr> Checks and Balances: Fighting Myths with Facts</vt:lpstr>
      <vt:lpstr>PowerPoint Presentation</vt:lpstr>
      <vt:lpstr>PowerPoint Presentation</vt:lpstr>
      <vt:lpstr>Which branch “makes law”?</vt:lpstr>
      <vt:lpstr>Executive “law making” - Agencies</vt:lpstr>
      <vt:lpstr>Other types of agency actions</vt:lpstr>
      <vt:lpstr>Executive “law making” - President</vt:lpstr>
      <vt:lpstr>How does all of this impact immigration?</vt:lpstr>
      <vt:lpstr>How does all of this impact immigration?</vt:lpstr>
      <vt:lpstr>Myth vs. Fact</vt:lpstr>
      <vt:lpstr>Myth vs. Fact</vt:lpstr>
      <vt:lpstr>Be informed</vt:lpstr>
      <vt:lpstr>Myth Busting</vt:lpstr>
      <vt:lpstr>Communication strategies</vt:lpstr>
      <vt:lpstr>Communicating with the community</vt:lpstr>
      <vt:lpstr>What can I do to affect change?</vt:lpstr>
      <vt:lpstr>Advocacy</vt:lpstr>
      <vt:lpstr>Myth busters</vt:lpstr>
      <vt:lpstr>Q&amp;A</vt:lpstr>
    </vt:vector>
  </TitlesOfParts>
  <Company>University of North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Just a Bill but What about those other Guys?</dc:title>
  <dc:creator>Jacobsen, Lauren</dc:creator>
  <cp:lastModifiedBy>Kathleen Gasparian</cp:lastModifiedBy>
  <cp:revision>32</cp:revision>
  <dcterms:created xsi:type="dcterms:W3CDTF">2017-09-07T15:57:57Z</dcterms:created>
  <dcterms:modified xsi:type="dcterms:W3CDTF">2017-11-09T21:43:06Z</dcterms:modified>
</cp:coreProperties>
</file>